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E2E2E2"/>
    <a:srgbClr val="FFFFFF"/>
    <a:srgbClr val="578FF3"/>
    <a:srgbClr val="4984F2"/>
    <a:srgbClr val="2A75F5"/>
    <a:srgbClr val="256CE2"/>
    <a:srgbClr val="89ADEF"/>
    <a:srgbClr val="4681E7"/>
    <a:srgbClr val="CCD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526C3-9897-6201-9D5A-725CA7B45440}" v="7828" dt="2025-01-13T10:08:02.348"/>
    <p1510:client id="{151E5B80-616D-81D1-78C8-4A8139C2AE66}" v="49" dt="2025-01-13T16:24:11.9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7AC3CCA-C797-4891-BE02-D94E43425B78}" styleName="Stile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4125" autoAdjust="0"/>
  </p:normalViewPr>
  <p:slideViewPr>
    <p:cSldViewPr snapToGrid="0">
      <p:cViewPr varScale="1">
        <p:scale>
          <a:sx n="103" d="100"/>
          <a:sy n="103" d="100"/>
        </p:scale>
        <p:origin x="600" y="-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7B95B4-5795-4E4A-940A-6D18147B2B47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BED91-0A24-46C4-BAA3-8D7697F3C46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92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8E3AFF-B9AA-131B-5632-9495DB3BA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568E8-4D25-0E6E-78C4-C4F4938D0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D1076D-B09F-BAD3-4CBF-FA433E6A0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663C5BA-F699-BAE1-05FA-7C2EE223C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99EE44-541C-1F58-7FDD-EEFA6A4FD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5094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E966B7-AEB3-5664-4641-40CE3C3E0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867E306-123A-09B4-7776-36DC50DED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168FD3-0A6D-E604-7039-430B75E9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8CD5304-764A-CF2B-39E0-119B1040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6CB6D0-771E-A2B8-9E75-67DAA979B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03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4510744-2FD8-84BA-02FE-DA5ADD33EA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A49157-36AD-63C6-AE2C-6FE77510B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F0EE44-EA8B-0328-510D-3AADE365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2A1CF1-5FB2-8E50-E5E3-AAEBEB35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CF1280C-931F-128F-7B22-75662C326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282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557278-1835-2106-AC3C-D1E85516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35A4AC-E2E2-3326-CD69-F40AA8DD8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8739959-794A-EC6C-6D2D-767A944B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FE86C45-5CAB-9916-5323-9E415806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AE091C9-1B65-0354-ABEE-B44576604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2442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8A22F0-8AD7-FD06-AA10-33DE7F2A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5F019D9-A307-2E86-4826-3E0F01AF2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BCACFA0-A3EB-91E6-FD3B-55713FB4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428FC4-B02D-3DB6-49A8-0911074D6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B42E190-159E-9D2D-7916-5206EC6D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1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BD9961-B46E-9B8C-D019-82F04FCB9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0F765A-7334-7006-96C7-33743FFC7B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E31CD53-5BFA-E93F-F654-E921BCD69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5F5A274-D1A4-E562-5F59-178811E70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52BE235-EC0F-9EBA-1BE9-50ACF0ABC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F891330-427F-4853-E55B-E1902FD5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0543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59CDA9-B14F-4FF8-C54B-C623574E0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F756ED5-DA9F-9158-673F-957C0A415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8B84A9A-5B50-D5FF-0005-DC069EAA9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E1E9AE1-7C20-2C12-E5D5-1267EE576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EF1ED8C-78E2-4CB0-F2F3-FCDEAC2AFF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478E3D8-7BA1-0FE3-DCC3-64BEE571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E2B990E-D40C-4D9D-5040-7D4745459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E2E4306-EE60-CBDB-3DBC-3E720225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1586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1F7DB-405A-001F-001A-FDB5BB77D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F9D24C4-42A8-676F-61C5-965F5814F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19214C1-C1BF-256B-E797-823321863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E60DE72-8883-5278-E74F-A0357F03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6329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75B175C-0EEC-7430-1C6F-E91E75DDE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1EF522E-FC3D-6492-01F2-665AED36D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E8B38E5-00BC-5C37-F4E3-4DC2862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6753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69DB78-4EE0-33E3-FFD6-27F881EDC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BDA92F-FC02-C3F0-848F-7EB4B2A57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71BD42-25A8-0E4A-0BA2-B2586F99C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DD5BC95-FEEE-F7E8-56CD-D0F64E086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093888-8BFB-99C3-32E6-8A049F01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839750-3CB2-9C51-1C8A-1362B29AB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851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1197EB-58D7-859B-8BE6-5C00605BC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82296B8-BD3E-8F97-4473-249126388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4923B5D-0273-1EDC-617E-8164040A3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D205FF-C3CB-4CB3-1F3F-29C057D1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305E7F7-A934-40D9-C629-4BD852CA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C30546-571E-C5F0-1BD1-7F8DA320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223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2334CA3-923E-9C5D-FE05-1AEB21A35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0D8D762-5997-B8A3-9580-20912EC99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51ABF2-80C3-EE11-AC2B-BC81FD873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10612B-2C1A-47F1-931F-0538AF37D414}" type="datetimeFigureOut">
              <a:rPr lang="it-IT" smtClean="0"/>
              <a:t>30/01/2025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24ECA3-DB25-5853-EDFB-E9FE488B85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2F6671-4A36-8E05-9A05-E4C4E35B0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597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blu, schermata, Blu elettrico, Rettangolo&#10;&#10;Descrizione generata automaticamente">
            <a:extLst>
              <a:ext uri="{FF2B5EF4-FFF2-40B4-BE49-F238E27FC236}">
                <a16:creationId xmlns:a16="http://schemas.microsoft.com/office/drawing/2014/main" id="{D7B735CB-1D57-A326-AD83-26FFD35F19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01" t="44086"/>
          <a:stretch/>
        </p:blipFill>
        <p:spPr bwMode="auto">
          <a:xfrm rot="16200000" flipV="1">
            <a:off x="2666998" y="-2667002"/>
            <a:ext cx="6858001" cy="1219200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0653796-D325-ED57-0E65-2377EB902CA4}"/>
              </a:ext>
            </a:extLst>
          </p:cNvPr>
          <p:cNvSpPr txBox="1"/>
          <p:nvPr/>
        </p:nvSpPr>
        <p:spPr>
          <a:xfrm>
            <a:off x="726809" y="495677"/>
            <a:ext cx="8950591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b="1" dirty="0" err="1">
                <a:solidFill>
                  <a:schemeClr val="bg1"/>
                </a:solidFill>
              </a:rPr>
              <a:t>Robust</a:t>
            </a:r>
            <a:r>
              <a:rPr lang="it-IT" sz="5400" b="1" dirty="0">
                <a:solidFill>
                  <a:schemeClr val="bg1"/>
                </a:solidFill>
              </a:rPr>
              <a:t> Food </a:t>
            </a:r>
            <a:r>
              <a:rPr lang="it-IT" sz="5400" b="1" dirty="0" err="1">
                <a:solidFill>
                  <a:schemeClr val="bg1"/>
                </a:solidFill>
              </a:rPr>
              <a:t>Classification</a:t>
            </a:r>
            <a:r>
              <a:rPr lang="it-IT" sz="5400" b="1" dirty="0">
                <a:solidFill>
                  <a:schemeClr val="bg1"/>
                </a:solidFill>
              </a:rPr>
              <a:t> Project</a:t>
            </a:r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</a:rPr>
              <a:t>Visual Information Processing and Management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Università degli Studi di Milano-Bicocca </a:t>
            </a:r>
          </a:p>
          <a:p>
            <a:endParaRPr lang="it-IT" sz="2800" b="1" dirty="0">
              <a:solidFill>
                <a:schemeClr val="bg1"/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</a:rPr>
              <a:t>Matteo Breganni 869549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Lorenzo Monti 869960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8D5B95-D12A-1954-14C3-A417925B9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1400" y="4666823"/>
            <a:ext cx="1744862" cy="170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983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47FA46-B5B9-5B24-B36F-AE6ACD818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FC75C41A-C624-D5A0-267A-DF75446184C2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BA779ADD-D158-2022-6A85-A8E76DCB2F19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85D39407-9E7D-C41A-57E1-7524FDD7568D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D3ECDD2-2780-1372-9D7B-8AE77650658B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F58294C-DC04-CEA4-AF59-8F07C25D3C4A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Risultati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FA27430-3C4D-C32C-232F-B026BE1BE221}"/>
              </a:ext>
            </a:extLst>
          </p:cNvPr>
          <p:cNvSpPr txBox="1"/>
          <p:nvPr/>
        </p:nvSpPr>
        <p:spPr>
          <a:xfrm>
            <a:off x="1746426" y="1103335"/>
            <a:ext cx="6977696" cy="55092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500 immagini per metodo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Cambiando la sensibilità di ciascuno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Applicando la funzione di consenso pesata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Treshold</a:t>
            </a:r>
            <a:r>
              <a:rPr lang="it-IT" sz="1600" dirty="0"/>
              <a:t> a 0.5, rimuovendo 422 immagini: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3.40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25%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~51%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peggiorata, i benefici di rimuovere le immagini sporche non superano i problemi del togliere immagini buone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Treshold</a:t>
            </a:r>
            <a:r>
              <a:rPr lang="it-IT" sz="1600" dirty="0"/>
              <a:t> a 0.8, rimuovendo 91 immagini: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3.32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 </a:t>
            </a:r>
            <a:r>
              <a:rPr lang="en-US" sz="1600" dirty="0"/>
              <a:t>26%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 </a:t>
            </a:r>
            <a:r>
              <a:rPr lang="en-US" sz="1600" dirty="0"/>
              <a:t>53%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Performance </a:t>
            </a:r>
            <a:r>
              <a:rPr lang="en-US" sz="1600" dirty="0" err="1"/>
              <a:t>simili</a:t>
            </a:r>
            <a:r>
              <a:rPr lang="en-US" sz="1600" dirty="0"/>
              <a:t> a prima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Come </a:t>
            </a:r>
            <a:r>
              <a:rPr lang="en-US" sz="1600" dirty="0" err="1"/>
              <a:t>migliorare</a:t>
            </a:r>
            <a:r>
              <a:rPr lang="en-US" sz="1600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Provare</a:t>
            </a:r>
            <a:r>
              <a:rPr lang="en-US" sz="1600" dirty="0"/>
              <a:t> un </a:t>
            </a:r>
            <a:r>
              <a:rPr lang="en-US" sz="1600" dirty="0" err="1"/>
              <a:t>numero</a:t>
            </a:r>
            <a:r>
              <a:rPr lang="en-US" sz="1600" dirty="0"/>
              <a:t> </a:t>
            </a:r>
            <a:r>
              <a:rPr lang="en-US" sz="1600" dirty="0" err="1"/>
              <a:t>diverso</a:t>
            </a:r>
            <a:r>
              <a:rPr lang="en-US" sz="1600" dirty="0"/>
              <a:t> di outliers da </a:t>
            </a:r>
            <a:r>
              <a:rPr lang="en-US" sz="1600" dirty="0" err="1"/>
              <a:t>ritornare</a:t>
            </a:r>
            <a:r>
              <a:rPr lang="en-US" sz="1600" dirty="0"/>
              <a:t> per </a:t>
            </a:r>
            <a:r>
              <a:rPr lang="en-US" sz="1600" dirty="0" err="1"/>
              <a:t>metodo</a:t>
            </a:r>
            <a:r>
              <a:rPr lang="en-US" sz="1600" dirty="0"/>
              <a:t> (</a:t>
            </a:r>
            <a:r>
              <a:rPr lang="en-US" sz="1600" dirty="0" err="1"/>
              <a:t>richiede</a:t>
            </a:r>
            <a:r>
              <a:rPr lang="en-US" sz="1600" dirty="0"/>
              <a:t> tempo per fare tuning manual </a:t>
            </a:r>
            <a:r>
              <a:rPr lang="en-US" sz="1600" dirty="0" err="1"/>
              <a:t>dei</a:t>
            </a:r>
            <a:r>
              <a:rPr lang="en-US" sz="1600" dirty="0"/>
              <a:t> </a:t>
            </a:r>
            <a:r>
              <a:rPr lang="en-US" sz="1600" dirty="0" err="1"/>
              <a:t>parametri</a:t>
            </a:r>
            <a:r>
              <a:rPr lang="en-US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Provare</a:t>
            </a:r>
            <a:r>
              <a:rPr lang="en-US" sz="1600" dirty="0"/>
              <a:t> threshold </a:t>
            </a:r>
            <a:r>
              <a:rPr lang="en-US" sz="1600" dirty="0" err="1"/>
              <a:t>diversi</a:t>
            </a:r>
            <a:r>
              <a:rPr lang="en-US" sz="1600" dirty="0"/>
              <a:t> per la </a:t>
            </a:r>
            <a:r>
              <a:rPr lang="en-US" sz="1600" dirty="0" err="1"/>
              <a:t>funzione</a:t>
            </a:r>
            <a:r>
              <a:rPr lang="en-US" sz="1600" dirty="0"/>
              <a:t> di </a:t>
            </a:r>
            <a:r>
              <a:rPr lang="en-US" sz="1600" dirty="0" err="1"/>
              <a:t>consenso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Sfruttare</a:t>
            </a:r>
            <a:r>
              <a:rPr lang="en-US" sz="1600" dirty="0"/>
              <a:t> </a:t>
            </a:r>
            <a:r>
              <a:rPr lang="en-US" sz="1600" dirty="0" err="1"/>
              <a:t>più</a:t>
            </a:r>
            <a:r>
              <a:rPr lang="en-US" sz="1600" dirty="0"/>
              <a:t> </a:t>
            </a:r>
            <a:r>
              <a:rPr lang="en-US" sz="1600" dirty="0" err="1"/>
              <a:t>dati</a:t>
            </a:r>
            <a:r>
              <a:rPr lang="en-US" sz="1600" dirty="0"/>
              <a:t> per </a:t>
            </a:r>
            <a:r>
              <a:rPr lang="en-US" sz="1600" dirty="0" err="1"/>
              <a:t>avere</a:t>
            </a:r>
            <a:r>
              <a:rPr lang="en-US" sz="1600" dirty="0"/>
              <a:t> outliers </a:t>
            </a:r>
            <a:r>
              <a:rPr lang="en-US" sz="1600" dirty="0" err="1"/>
              <a:t>migliori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892693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2112C-6566-5DD2-ADCB-17F6D77DF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8151512D-6C67-B9C5-705A-BE3390319311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6C7AA11-51BE-70FE-5887-214CE0E09C0E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F04A4555-67C1-039B-3E6D-9EF3D4F4FBDD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7E42824-C348-79A3-7553-0730F60D1B45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332E6C0-EC0D-EBC2-C8F3-5BC7884609F0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</a:t>
            </a:r>
            <a:r>
              <a:rPr lang="it-IT" sz="4400" b="1" dirty="0" err="1">
                <a:solidFill>
                  <a:srgbClr val="246BE1"/>
                </a:solidFill>
              </a:rPr>
              <a:t>Unlabelled</a:t>
            </a:r>
            <a:endParaRPr lang="it-IT" sz="4400" b="1" dirty="0">
              <a:solidFill>
                <a:srgbClr val="246BE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906EBAC-D76C-675E-8D6A-7E0C8C3C833B}"/>
              </a:ext>
            </a:extLst>
          </p:cNvPr>
          <p:cNvSpPr txBox="1"/>
          <p:nvPr/>
        </p:nvSpPr>
        <p:spPr>
          <a:xfrm>
            <a:off x="1746426" y="1103335"/>
            <a:ext cx="7968468" cy="526297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Idea: sfruttare i dati dell’</a:t>
            </a:r>
            <a:r>
              <a:rPr lang="it-IT" sz="1600" dirty="0" err="1"/>
              <a:t>unlabelled</a:t>
            </a:r>
            <a:r>
              <a:rPr lang="it-IT" sz="1600" dirty="0"/>
              <a:t> training set per migliorare gli </a:t>
            </a:r>
            <a:r>
              <a:rPr lang="it-IT" sz="1600" dirty="0" err="1"/>
              <a:t>outliers</a:t>
            </a:r>
            <a:r>
              <a:rPr lang="it-IT" sz="1600" dirty="0"/>
              <a:t> trovati da ciascun metodo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Più dati aiuta a definire i clusters meglio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Il dataset </a:t>
            </a:r>
            <a:r>
              <a:rPr lang="it-IT" sz="1600" dirty="0" err="1"/>
              <a:t>unlabelled</a:t>
            </a:r>
            <a:r>
              <a:rPr lang="it-IT" sz="1600" dirty="0"/>
              <a:t> sembra avere molte meno immagini sporche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30% del dataset </a:t>
            </a:r>
            <a:r>
              <a:rPr lang="it-IT" sz="1600" dirty="0" err="1"/>
              <a:t>unlabelled</a:t>
            </a:r>
            <a:r>
              <a:rPr lang="it-IT" sz="1600" dirty="0"/>
              <a:t> usato, per motivi di computazione (34’036 immagini)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Ricalcolo dei 500 </a:t>
            </a:r>
            <a:r>
              <a:rPr lang="it-IT" sz="1600" dirty="0" err="1"/>
              <a:t>outliers</a:t>
            </a:r>
            <a:r>
              <a:rPr lang="it-IT" sz="1600" dirty="0"/>
              <a:t> per metodo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Funzione di consenso pesata, con gli stessi pesi precedenti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Supponendo che l’efficienza relativa di ogni metodo rimanga invariata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Threshold</a:t>
            </a:r>
            <a:r>
              <a:rPr lang="it-IT" sz="1600" dirty="0"/>
              <a:t> 0.90 -&gt; 95 immagini ritornate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Il </a:t>
            </a:r>
            <a:r>
              <a:rPr lang="it-IT" sz="1600" dirty="0" err="1"/>
              <a:t>treshold</a:t>
            </a:r>
            <a:r>
              <a:rPr lang="it-IT" sz="1600" dirty="0"/>
              <a:t> necessario per avere un numero simile di immagini è aumentato, indice che la «confidenza» del metodo è migliorata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raggiunte: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 </a:t>
            </a:r>
            <a:r>
              <a:rPr lang="en-US" sz="1600" dirty="0"/>
              <a:t>3.22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-3%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~</a:t>
            </a:r>
            <a:r>
              <a:rPr lang="it-IT" sz="1600" dirty="0"/>
              <a:t>*</a:t>
            </a:r>
            <a:r>
              <a:rPr lang="en-US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28%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7%~</a:t>
            </a:r>
            <a:r>
              <a:rPr lang="it-IT" sz="1600" dirty="0"/>
              <a:t>*)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55%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4%~</a:t>
            </a:r>
            <a:r>
              <a:rPr lang="it-IT" sz="1600" dirty="0"/>
              <a:t>*)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Possibili miglioramenti: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Tuning </a:t>
            </a:r>
            <a:r>
              <a:rPr lang="en-US" sz="1600" dirty="0" err="1"/>
              <a:t>numero</a:t>
            </a:r>
            <a:r>
              <a:rPr lang="en-US" sz="1600" dirty="0"/>
              <a:t> outliers per </a:t>
            </a:r>
            <a:r>
              <a:rPr lang="en-US" sz="1600" dirty="0" err="1"/>
              <a:t>metodo</a:t>
            </a:r>
            <a:r>
              <a:rPr lang="en-US" sz="1600" dirty="0"/>
              <a:t>, e threshold </a:t>
            </a:r>
            <a:r>
              <a:rPr lang="en-US" sz="1600" dirty="0" err="1"/>
              <a:t>della</a:t>
            </a:r>
            <a:r>
              <a:rPr lang="en-US" sz="1600" dirty="0"/>
              <a:t> </a:t>
            </a:r>
            <a:r>
              <a:rPr lang="en-US" sz="1600" dirty="0" err="1"/>
              <a:t>funzione</a:t>
            </a:r>
            <a:r>
              <a:rPr lang="en-US" sz="1600" dirty="0"/>
              <a:t> di </a:t>
            </a:r>
            <a:r>
              <a:rPr lang="en-US" sz="1600" dirty="0" err="1"/>
              <a:t>consenso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Ricalcolo</a:t>
            </a:r>
            <a:r>
              <a:rPr lang="en-US" sz="1600" dirty="0"/>
              <a:t> </a:t>
            </a:r>
            <a:r>
              <a:rPr lang="en-US" sz="1600" dirty="0" err="1"/>
              <a:t>dei</a:t>
            </a:r>
            <a:r>
              <a:rPr lang="en-US" sz="1600" dirty="0"/>
              <a:t> </a:t>
            </a:r>
            <a:r>
              <a:rPr lang="en-US" sz="1600" dirty="0" err="1"/>
              <a:t>pesi</a:t>
            </a:r>
            <a:r>
              <a:rPr lang="en-US" sz="1600" dirty="0"/>
              <a:t> di </a:t>
            </a:r>
            <a:r>
              <a:rPr lang="en-US" sz="1600" dirty="0" err="1"/>
              <a:t>efficacia</a:t>
            </a:r>
            <a:r>
              <a:rPr lang="en-US" sz="1600" dirty="0"/>
              <a:t> </a:t>
            </a:r>
            <a:r>
              <a:rPr lang="en-US" sz="1600" dirty="0" err="1"/>
              <a:t>relativa</a:t>
            </a:r>
            <a:endParaRPr lang="en-US" sz="160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2133D8-1605-ADC5-B185-8947C83F0BA8}"/>
              </a:ext>
            </a:extLst>
          </p:cNvPr>
          <p:cNvSpPr txBox="1"/>
          <p:nvPr/>
        </p:nvSpPr>
        <p:spPr>
          <a:xfrm>
            <a:off x="7104029" y="6459537"/>
            <a:ext cx="5022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*Aumento percentuale rispetto al data </a:t>
            </a:r>
            <a:r>
              <a:rPr lang="it-IT" sz="1200" dirty="0" err="1"/>
              <a:t>cleaning</a:t>
            </a:r>
            <a:r>
              <a:rPr lang="it-IT" sz="1200" dirty="0"/>
              <a:t> senza dataset </a:t>
            </a:r>
            <a:r>
              <a:rPr lang="it-IT" sz="1200" dirty="0" err="1"/>
              <a:t>unlabelled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3776437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5BECA-8C33-C908-FD02-1A9C56E5E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A1EBBCF2-0308-E031-0ED6-A8ABE2E8E0A3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D9AC3AB8-FB0D-B1DE-A54A-8C20C8D64208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27E556B-8ACE-B687-88D0-8C14B407E5D9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A7EC812-19CF-0CDD-D7F7-2B236BD1EFEC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6948C9B-8B1B-2A08-D8C1-8B85ECA986D0}"/>
              </a:ext>
            </a:extLst>
          </p:cNvPr>
          <p:cNvSpPr txBox="1"/>
          <p:nvPr/>
        </p:nvSpPr>
        <p:spPr>
          <a:xfrm>
            <a:off x="1648707" y="259963"/>
            <a:ext cx="7290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Esplorazione del Dataset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F9F3BAA-4A28-20E6-CFBB-88527B537CCB}"/>
              </a:ext>
            </a:extLst>
          </p:cNvPr>
          <p:cNvSpPr txBox="1"/>
          <p:nvPr/>
        </p:nvSpPr>
        <p:spPr>
          <a:xfrm>
            <a:off x="1801107" y="1093842"/>
            <a:ext cx="5543846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251 Categorie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20 Immagini per classe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di </a:t>
            </a:r>
            <a:r>
              <a:rPr lang="it-IT" sz="1600" b="1" dirty="0"/>
              <a:t>dimensioni</a:t>
            </a:r>
            <a:r>
              <a:rPr lang="it-IT" sz="1600" dirty="0"/>
              <a:t> diverse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</a:t>
            </a:r>
            <a:r>
              <a:rPr lang="it-IT" sz="1600" b="1" dirty="0"/>
              <a:t>errate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non esattamente appartenenti alla categoria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A709B60-2B80-D668-CB06-ECCF663A3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490" y="2600857"/>
            <a:ext cx="10217020" cy="391795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1A5734B-BFDF-FD50-A414-78B13F3FC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2891" y="259963"/>
            <a:ext cx="1513383" cy="200673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AAE4F887-6FF8-289B-AB33-995892C015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4212" y="459733"/>
            <a:ext cx="1660000" cy="180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4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81695-459E-0F20-6015-BC5797F63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B051C77C-F7D5-AACE-1200-F4C292565AD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42C7EAC-DBC0-09D5-0865-721CEA891D9E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E735CAF2-992B-B7C3-6C15-2150298484AE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A3D8878-1410-D2BF-C81C-140FF2156D7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6E4492-C5D6-9BF3-7628-00A3776722A4}"/>
              </a:ext>
            </a:extLst>
          </p:cNvPr>
          <p:cNvSpPr txBox="1"/>
          <p:nvPr/>
        </p:nvSpPr>
        <p:spPr>
          <a:xfrm>
            <a:off x="1648707" y="259963"/>
            <a:ext cx="7290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Esplorazione del Dataset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88DEF6F-BB63-69F5-7274-6C86A6A95580}"/>
              </a:ext>
            </a:extLst>
          </p:cNvPr>
          <p:cNvSpPr txBox="1"/>
          <p:nvPr/>
        </p:nvSpPr>
        <p:spPr>
          <a:xfrm>
            <a:off x="1801107" y="1093842"/>
            <a:ext cx="5543846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Categorie a volte molto </a:t>
            </a:r>
            <a:r>
              <a:rPr lang="it-IT" sz="1600" b="1" dirty="0"/>
              <a:t>ampie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r>
              <a:rPr lang="it-IT" sz="1600" dirty="0"/>
              <a:t>Dal </a:t>
            </a:r>
            <a:r>
              <a:rPr lang="it-IT" sz="1600" dirty="0" err="1"/>
              <a:t>validation</a:t>
            </a:r>
            <a:r>
              <a:rPr lang="it-IT" sz="1600" dirty="0"/>
              <a:t> set: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BD0961CF-8D43-16D9-EAC1-BB4CC7FF1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557" y="2036809"/>
            <a:ext cx="9004886" cy="350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272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6A3BC-3CC2-CA3B-E350-111E9BC3F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42705262-CF1E-B634-3B3D-9FDA884CA8F7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D5E9766-1840-5E4A-2E62-661D7234BDE6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3144E1B-CB39-3D84-7E6A-4C70DD47E487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A8A1349-8B4D-3A3D-9012-23FFE21C9EF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011F1B5-4CC3-867F-7457-733BDB4A4E52}"/>
              </a:ext>
            </a:extLst>
          </p:cNvPr>
          <p:cNvSpPr txBox="1"/>
          <p:nvPr/>
        </p:nvSpPr>
        <p:spPr>
          <a:xfrm>
            <a:off x="1648707" y="259963"/>
            <a:ext cx="7290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Esplorazione del Dataset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161C567-08BB-A64C-1B2F-FCD3AF11BF8A}"/>
              </a:ext>
            </a:extLst>
          </p:cNvPr>
          <p:cNvSpPr txBox="1"/>
          <p:nvPr/>
        </p:nvSpPr>
        <p:spPr>
          <a:xfrm>
            <a:off x="1801107" y="1093842"/>
            <a:ext cx="5543846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Categorie con principalmente </a:t>
            </a:r>
            <a:r>
              <a:rPr lang="it-IT" sz="1600" b="1" dirty="0"/>
              <a:t>immagini sporche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Relativo </a:t>
            </a:r>
            <a:r>
              <a:rPr lang="it-IT" sz="1600" dirty="0" err="1"/>
              <a:t>validation</a:t>
            </a:r>
            <a:r>
              <a:rPr lang="it-IT" sz="1600" dirty="0"/>
              <a:t> set </a:t>
            </a:r>
            <a:r>
              <a:rPr lang="it-IT" sz="1600" b="1" dirty="0"/>
              <a:t>piccolo</a:t>
            </a:r>
          </a:p>
          <a:p>
            <a:endParaRPr lang="it-IT" sz="1600" dirty="0"/>
          </a:p>
          <a:p>
            <a:r>
              <a:rPr lang="it-IT" sz="1600" dirty="0"/>
              <a:t>Training set: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91049E4-C57A-AFC0-F9A7-03F0FB1D6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708" y="2274898"/>
            <a:ext cx="6008937" cy="199918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09F0589-F78F-B01D-D50C-84D85B0C5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708" y="4290838"/>
            <a:ext cx="6008914" cy="198404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98145F7C-333E-7127-BD43-2F23394A6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4231" y="2258849"/>
            <a:ext cx="3310547" cy="1625395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41ABCA-A2FE-7AD4-3BBA-2395273513EE}"/>
              </a:ext>
            </a:extLst>
          </p:cNvPr>
          <p:cNvSpPr txBox="1"/>
          <p:nvPr/>
        </p:nvSpPr>
        <p:spPr>
          <a:xfrm>
            <a:off x="7891241" y="1832506"/>
            <a:ext cx="14868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err="1"/>
              <a:t>Validation</a:t>
            </a:r>
            <a:r>
              <a:rPr lang="it-IT" sz="1600" dirty="0"/>
              <a:t> set: </a:t>
            </a:r>
          </a:p>
        </p:txBody>
      </p:sp>
    </p:spTree>
    <p:extLst>
      <p:ext uri="{BB962C8B-B14F-4D97-AF65-F5344CB8AC3E}">
        <p14:creationId xmlns:p14="http://schemas.microsoft.com/office/powerpoint/2010/main" val="3439959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77B22-E7A2-91F3-3B8D-E93811C6C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9D1CA5B2-B585-92D7-7666-F6B01AE466F6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1AABB105-C229-7BE4-0985-AB5F6669C3AC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697AE3A-8A76-3F31-E6F1-6A2F2B532E3A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9302505-FE2F-8F53-8347-7FA784D9336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0E37EE-75A9-BDAD-6247-505CFAE235A6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Approcci iniziali: feature </a:t>
            </a:r>
            <a:r>
              <a:rPr lang="it-IT" sz="4400" b="1" dirty="0" err="1">
                <a:solidFill>
                  <a:srgbClr val="246BE1"/>
                </a:solidFill>
              </a:rPr>
              <a:t>extraction</a:t>
            </a:r>
            <a:endParaRPr lang="it-IT" sz="4400" b="1" dirty="0">
              <a:solidFill>
                <a:srgbClr val="246BE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CCE267D-72A8-5AC8-110C-17C5BAE734EC}"/>
              </a:ext>
            </a:extLst>
          </p:cNvPr>
          <p:cNvSpPr txBox="1"/>
          <p:nvPr/>
        </p:nvSpPr>
        <p:spPr>
          <a:xfrm>
            <a:off x="1993328" y="1633879"/>
            <a:ext cx="5543846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Features </a:t>
            </a:r>
            <a:r>
              <a:rPr lang="it-IT" sz="1600" b="1" dirty="0" err="1"/>
              <a:t>extraction</a:t>
            </a:r>
            <a:r>
              <a:rPr lang="it-IT" sz="1600" b="1" dirty="0"/>
              <a:t> </a:t>
            </a:r>
            <a:r>
              <a:rPr lang="it-IT" sz="1600" dirty="0"/>
              <a:t>con il modello </a:t>
            </a:r>
            <a:r>
              <a:rPr lang="it-IT" sz="1600" dirty="0" err="1"/>
              <a:t>pre</a:t>
            </a:r>
            <a:r>
              <a:rPr lang="it-IT" sz="1600" dirty="0"/>
              <a:t>-trainato di MobileNetV2 sul dataset </a:t>
            </a:r>
            <a:r>
              <a:rPr lang="it-IT" sz="1600" dirty="0" err="1"/>
              <a:t>Imagenet</a:t>
            </a: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r>
              <a:rPr lang="it-IT" sz="1600" b="1" dirty="0"/>
              <a:t>Metodi: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KNN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15% di </a:t>
            </a:r>
            <a:r>
              <a:rPr lang="it-IT" sz="1600" dirty="0" err="1"/>
              <a:t>Accuracy</a:t>
            </a: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SVM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27% di </a:t>
            </a:r>
            <a:r>
              <a:rPr lang="it-IT" sz="1600" dirty="0" err="1"/>
              <a:t>Accuracy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Con ottimizzazione parametri: 28% di </a:t>
            </a:r>
            <a:r>
              <a:rPr lang="it-IT" sz="1600" dirty="0" err="1"/>
              <a:t>Accuracy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Tentativo di utilizzare il penultimo </a:t>
            </a:r>
            <a:r>
              <a:rPr lang="it-IT" sz="1600" dirty="0" err="1"/>
              <a:t>layer</a:t>
            </a:r>
            <a:r>
              <a:rPr lang="it-IT" sz="1600" dirty="0"/>
              <a:t> al posti dell’ultimo per feature </a:t>
            </a:r>
            <a:r>
              <a:rPr lang="it-IT" sz="1600" dirty="0" err="1"/>
              <a:t>extraction</a:t>
            </a:r>
            <a:r>
              <a:rPr lang="it-IT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~10GB di array di features vs ~80MB</a:t>
            </a:r>
          </a:p>
        </p:txBody>
      </p:sp>
      <p:pic>
        <p:nvPicPr>
          <p:cNvPr id="1026" name="Picture 2" descr="Prepare the ImageNet dataset — gluoncv 0.11.0 documentation">
            <a:extLst>
              <a:ext uri="{FF2B5EF4-FFF2-40B4-BE49-F238E27FC236}">
                <a16:creationId xmlns:a16="http://schemas.microsoft.com/office/drawing/2014/main" id="{E6A5B935-D4C1-1217-BB18-B8F841B47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500" y="1633879"/>
            <a:ext cx="3064912" cy="1225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2267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31A7C7-490D-EAD5-483B-49165BCA1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D7B78701-FB97-45FD-8627-834D1737A6D2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F39A1B3B-D0F4-D629-C6AC-E763FE05CDB5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D6E2F33-9AA2-993D-2547-178BF266C823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B7980AF6-3408-E40C-6E7D-B6848E426D86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078DC2B-23D9-AAAF-6D2D-4CBACAF53485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Approcci iniziali: CNN fatta a mano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154EEF4-E149-B9D5-A402-8C6149A59FC2}"/>
              </a:ext>
            </a:extLst>
          </p:cNvPr>
          <p:cNvSpPr txBox="1"/>
          <p:nvPr/>
        </p:nvSpPr>
        <p:spPr>
          <a:xfrm>
            <a:off x="1590011" y="1289953"/>
            <a:ext cx="4929986" cy="42780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600" b="1" dirty="0"/>
              <a:t>Approccio generale</a:t>
            </a:r>
            <a:r>
              <a:rPr lang="it-IT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Data </a:t>
            </a:r>
            <a:r>
              <a:rPr lang="it-IT" sz="1600" dirty="0" err="1"/>
              <a:t>loaders</a:t>
            </a:r>
            <a:r>
              <a:rPr lang="it-IT" sz="1600" dirty="0"/>
              <a:t> per ridurre la RAM utilizzata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Validation</a:t>
            </a:r>
            <a:r>
              <a:rPr lang="it-IT" sz="1600" dirty="0"/>
              <a:t> set ridotto durante il training per ridurre le computazioni (50 </a:t>
            </a:r>
            <a:r>
              <a:rPr lang="it-IT" sz="1600" dirty="0" err="1"/>
              <a:t>batches</a:t>
            </a:r>
            <a:r>
              <a:rPr lang="it-IT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</a:t>
            </a:r>
            <a:r>
              <a:rPr lang="it-IT" sz="1600" dirty="0" err="1"/>
              <a:t>pre</a:t>
            </a:r>
            <a:r>
              <a:rPr lang="it-IT" sz="1600" dirty="0"/>
              <a:t>-processate e labels con one-hot </a:t>
            </a:r>
            <a:r>
              <a:rPr lang="it-IT" sz="1600" dirty="0" err="1"/>
              <a:t>encoding</a:t>
            </a:r>
            <a:r>
              <a:rPr lang="it-IT" sz="1600" dirty="0"/>
              <a:t>, </a:t>
            </a:r>
            <a:r>
              <a:rPr lang="it-IT" sz="1600" dirty="0" err="1"/>
              <a:t>softmax</a:t>
            </a:r>
            <a:r>
              <a:rPr lang="it-IT" sz="1600" dirty="0"/>
              <a:t> 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r>
              <a:rPr lang="it-IT" sz="1600" b="1" dirty="0"/>
              <a:t>CNN creata e allenata da zero: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Normalizzazione tra 0 e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molto basse causate dalla bassa grandezza del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9.70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 (Top-1): </a:t>
            </a:r>
            <a:r>
              <a:rPr lang="it-IT" sz="1600" dirty="0"/>
              <a:t>~</a:t>
            </a:r>
            <a:r>
              <a:rPr lang="en-US" sz="1600" dirty="0"/>
              <a:t>1.60%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5.70%</a:t>
            </a:r>
            <a:endParaRPr lang="it-IT" sz="1600" dirty="0"/>
          </a:p>
        </p:txBody>
      </p:sp>
      <p:pic>
        <p:nvPicPr>
          <p:cNvPr id="1026" name="Picture 2" descr="Prepare the ImageNet dataset — gluoncv 0.11.0 documentation">
            <a:extLst>
              <a:ext uri="{FF2B5EF4-FFF2-40B4-BE49-F238E27FC236}">
                <a16:creationId xmlns:a16="http://schemas.microsoft.com/office/drawing/2014/main" id="{0D6E3206-7438-09CC-2A66-0767AC834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500" y="1029404"/>
            <a:ext cx="3064912" cy="1225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75858C5D-49F3-2FC8-0302-F653C676B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604738"/>
              </p:ext>
            </p:extLst>
          </p:nvPr>
        </p:nvGraphicFramePr>
        <p:xfrm>
          <a:off x="6514707" y="2473189"/>
          <a:ext cx="4644705" cy="4101123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228854">
                  <a:extLst>
                    <a:ext uri="{9D8B030D-6E8A-4147-A177-3AD203B41FA5}">
                      <a16:colId xmlns:a16="http://schemas.microsoft.com/office/drawing/2014/main" val="1890749770"/>
                    </a:ext>
                  </a:extLst>
                </a:gridCol>
                <a:gridCol w="1352939">
                  <a:extLst>
                    <a:ext uri="{9D8B030D-6E8A-4147-A177-3AD203B41FA5}">
                      <a16:colId xmlns:a16="http://schemas.microsoft.com/office/drawing/2014/main" val="519660659"/>
                    </a:ext>
                  </a:extLst>
                </a:gridCol>
                <a:gridCol w="1062912">
                  <a:extLst>
                    <a:ext uri="{9D8B030D-6E8A-4147-A177-3AD203B41FA5}">
                      <a16:colId xmlns:a16="http://schemas.microsoft.com/office/drawing/2014/main" val="222799409"/>
                    </a:ext>
                  </a:extLst>
                </a:gridCol>
              </a:tblGrid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697802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(224, 224, 3)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2073409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16,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(111, 111, 16)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448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32173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(111, 111, 16)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81051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32,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(55, 55, 32)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4’640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339195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(55, 55, 32)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21539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64,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(27, 27, 64)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18’496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491288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(27, 27, 64)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26906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128,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(13, 13, 128)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73’856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182304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128,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(6, 6, 128)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147’584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511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Flatten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(4608)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618663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Dense, 256, 50% dropout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1’179’904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74358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Output (</a:t>
                      </a:r>
                      <a:r>
                        <a:rPr lang="it-IT" sz="1400" dirty="0" err="1"/>
                        <a:t>softmax</a:t>
                      </a:r>
                      <a:r>
                        <a:rPr lang="it-IT" sz="1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64’507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33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2356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BB0E5B-F2E5-E934-2B13-EF0ED971F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E6999C04-2542-E96D-4781-7AC6E982AF40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F2C08F43-4430-BA2E-054D-73F31BE014B9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A0574D1-C2C0-5564-1969-BF9CEB15E7E4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9A493DE-8E19-4551-8649-7B5A1264D61C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22D35E3-C9DE-5C66-7FDF-5D7BAF7095B7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Approcci iniziali: CNN fine-</a:t>
            </a:r>
            <a:r>
              <a:rPr lang="it-IT" sz="4400" b="1" dirty="0" err="1">
                <a:solidFill>
                  <a:srgbClr val="246BE1"/>
                </a:solidFill>
              </a:rPr>
              <a:t>tunata</a:t>
            </a:r>
            <a:endParaRPr lang="it-IT" sz="4400" b="1" dirty="0">
              <a:solidFill>
                <a:srgbClr val="246BE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F7C84F2-073B-F55D-5528-1FE78A7B3F77}"/>
              </a:ext>
            </a:extLst>
          </p:cNvPr>
          <p:cNvSpPr txBox="1"/>
          <p:nvPr/>
        </p:nvSpPr>
        <p:spPr>
          <a:xfrm>
            <a:off x="1590011" y="1121997"/>
            <a:ext cx="4929986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600" b="1" dirty="0"/>
              <a:t>CNN Fine </a:t>
            </a:r>
            <a:r>
              <a:rPr lang="it-IT" sz="1600" b="1" dirty="0" err="1"/>
              <a:t>tunata</a:t>
            </a:r>
            <a:r>
              <a:rPr lang="it-IT" sz="1600" b="1" dirty="0"/>
              <a:t> MobileNetV2: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Pesi congelati sulla prima parte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Layer </a:t>
            </a:r>
            <a:r>
              <a:rPr lang="it-IT" sz="1600" dirty="0" err="1"/>
              <a:t>fully</a:t>
            </a:r>
            <a:r>
              <a:rPr lang="it-IT" sz="1600" dirty="0"/>
              <a:t> </a:t>
            </a:r>
            <a:r>
              <a:rPr lang="it-IT" sz="1600" dirty="0" err="1"/>
              <a:t>connected</a:t>
            </a:r>
            <a:r>
              <a:rPr lang="it-IT" sz="1600" dirty="0"/>
              <a:t> con dropout aggiunto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Buona performance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3.49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 (Top-1): </a:t>
            </a:r>
            <a:r>
              <a:rPr lang="it-IT" sz="1600" dirty="0"/>
              <a:t>~</a:t>
            </a:r>
            <a:r>
              <a:rPr lang="en-US" sz="1600" dirty="0"/>
              <a:t>25%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Totale</a:t>
            </a:r>
            <a:r>
              <a:rPr lang="en-US" sz="1600" dirty="0"/>
              <a:t> </a:t>
            </a:r>
            <a:r>
              <a:rPr lang="en-US" sz="1600" dirty="0" err="1"/>
              <a:t>pesi</a:t>
            </a:r>
            <a:r>
              <a:rPr lang="en-US" sz="1600" dirty="0"/>
              <a:t>: 3’042’619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Totale</a:t>
            </a:r>
            <a:r>
              <a:rPr lang="en-US" sz="1600" dirty="0"/>
              <a:t> </a:t>
            </a:r>
            <a:r>
              <a:rPr lang="en-US" sz="1600" dirty="0" err="1"/>
              <a:t>pesi</a:t>
            </a:r>
            <a:r>
              <a:rPr lang="en-US" sz="1600" dirty="0"/>
              <a:t> </a:t>
            </a:r>
            <a:r>
              <a:rPr lang="en-US" sz="1600" dirty="0" err="1"/>
              <a:t>allenabili</a:t>
            </a:r>
            <a:r>
              <a:rPr lang="en-US" sz="1600" dirty="0"/>
              <a:t>: 784’635</a:t>
            </a:r>
            <a:endParaRPr lang="it-IT" sz="1600" dirty="0"/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A8C2052C-F9B7-ECF3-A648-F48FAE15F1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2515575"/>
              </p:ext>
            </p:extLst>
          </p:nvPr>
        </p:nvGraphicFramePr>
        <p:xfrm>
          <a:off x="6291693" y="1219937"/>
          <a:ext cx="4644705" cy="189711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228854">
                  <a:extLst>
                    <a:ext uri="{9D8B030D-6E8A-4147-A177-3AD203B41FA5}">
                      <a16:colId xmlns:a16="http://schemas.microsoft.com/office/drawing/2014/main" val="1890749770"/>
                    </a:ext>
                  </a:extLst>
                </a:gridCol>
                <a:gridCol w="1352939">
                  <a:extLst>
                    <a:ext uri="{9D8B030D-6E8A-4147-A177-3AD203B41FA5}">
                      <a16:colId xmlns:a16="http://schemas.microsoft.com/office/drawing/2014/main" val="519660659"/>
                    </a:ext>
                  </a:extLst>
                </a:gridCol>
                <a:gridCol w="1062912">
                  <a:extLst>
                    <a:ext uri="{9D8B030D-6E8A-4147-A177-3AD203B41FA5}">
                      <a16:colId xmlns:a16="http://schemas.microsoft.com/office/drawing/2014/main" val="222799409"/>
                    </a:ext>
                  </a:extLst>
                </a:gridCol>
              </a:tblGrid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697802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(224, 224, 3)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21539"/>
                  </a:ext>
                </a:extLst>
              </a:tr>
              <a:tr h="319756">
                <a:tc>
                  <a:txBody>
                    <a:bodyPr/>
                    <a:lstStyle/>
                    <a:p>
                      <a:r>
                        <a:rPr lang="it-IT" sz="1400" dirty="0"/>
                        <a:t>MobileNetV2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(7, 7, 1280)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2’257’984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491288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GlobalAveragePooling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(1280)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26906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Dense, 512, 65% dropout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(512)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655’872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182304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128’763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5110"/>
                  </a:ext>
                </a:extLst>
              </a:tr>
            </a:tbl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FEACCD0B-8D11-F3E5-574B-04BDF7C1BEC9}"/>
              </a:ext>
            </a:extLst>
          </p:cNvPr>
          <p:cNvSpPr txBox="1"/>
          <p:nvPr/>
        </p:nvSpPr>
        <p:spPr>
          <a:xfrm>
            <a:off x="1590011" y="3743569"/>
            <a:ext cx="4929986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600" b="1" dirty="0"/>
              <a:t>CNN Fine </a:t>
            </a:r>
            <a:r>
              <a:rPr lang="it-IT" sz="1600" b="1" dirty="0" err="1"/>
              <a:t>tunata</a:t>
            </a:r>
            <a:r>
              <a:rPr lang="it-IT" sz="1600" b="1" dirty="0"/>
              <a:t> DenseNet121: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Stesso funzionamento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Rete più grande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Totale pesi: 7’691’067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Totale pesi allenabili: 653’563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superiori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3.28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26%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Tempi simili per il training ma più alti per l’inferenza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13E227C2-EA35-557E-18B5-28E4C36740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7163825"/>
              </p:ext>
            </p:extLst>
          </p:nvPr>
        </p:nvGraphicFramePr>
        <p:xfrm>
          <a:off x="6293185" y="3843177"/>
          <a:ext cx="4644705" cy="189282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228854">
                  <a:extLst>
                    <a:ext uri="{9D8B030D-6E8A-4147-A177-3AD203B41FA5}">
                      <a16:colId xmlns:a16="http://schemas.microsoft.com/office/drawing/2014/main" val="1890749770"/>
                    </a:ext>
                  </a:extLst>
                </a:gridCol>
                <a:gridCol w="1352939">
                  <a:extLst>
                    <a:ext uri="{9D8B030D-6E8A-4147-A177-3AD203B41FA5}">
                      <a16:colId xmlns:a16="http://schemas.microsoft.com/office/drawing/2014/main" val="519660659"/>
                    </a:ext>
                  </a:extLst>
                </a:gridCol>
                <a:gridCol w="1062912">
                  <a:extLst>
                    <a:ext uri="{9D8B030D-6E8A-4147-A177-3AD203B41FA5}">
                      <a16:colId xmlns:a16="http://schemas.microsoft.com/office/drawing/2014/main" val="222799409"/>
                    </a:ext>
                  </a:extLst>
                </a:gridCol>
              </a:tblGrid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697802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(224, 224, 3)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21539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DenseNet121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(7, 7, 1024)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7’037’504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491288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GlobalAveragePooling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(1024)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26906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Dense, 512, 65% dropout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(512)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524’800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182304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128’763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5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2223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E8501-16CD-2D8B-B23C-E12275D96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41BCD1A4-FD29-7FC0-39FD-B7F5031AB66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725574D-6994-A568-C846-43319BA183E4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878E935-3C73-651A-B7EB-67E73F811E4D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E8A3A47-D1A0-E16C-3CF4-681C2C553E3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86ACA15-D52F-712D-59EC-1487528647EC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Metodi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45B84AD-859E-C9C8-7F87-BAB583B332E8}"/>
              </a:ext>
            </a:extLst>
          </p:cNvPr>
          <p:cNvSpPr txBox="1"/>
          <p:nvPr/>
        </p:nvSpPr>
        <p:spPr>
          <a:xfrm>
            <a:off x="1272770" y="1121997"/>
            <a:ext cx="5417279" cy="55092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Metodi per il riconoscimento degli </a:t>
            </a:r>
            <a:r>
              <a:rPr lang="it-IT" sz="1600" dirty="0" err="1"/>
              <a:t>outliers</a:t>
            </a:r>
            <a:r>
              <a:rPr lang="it-IT" sz="1600" dirty="0"/>
              <a:t> nel </a:t>
            </a:r>
            <a:r>
              <a:rPr lang="it-IT" sz="1600" dirty="0" err="1"/>
              <a:t>train</a:t>
            </a:r>
            <a:r>
              <a:rPr lang="it-IT" sz="1600" dirty="0"/>
              <a:t> 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Obiettivo: rimuovere le immagini sporche per migliorare la performance</a:t>
            </a:r>
          </a:p>
          <a:p>
            <a:pPr lvl="1"/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Test per valutare l’efficacia di ciascun metodo: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Tuning della sensibilità di ciascun metodo per ritornare 25 </a:t>
            </a:r>
            <a:r>
              <a:rPr lang="it-IT" sz="1600" dirty="0" err="1"/>
              <a:t>outliers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Calcolo manuale di 2 score verificando sul val set: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Numero di immagini correttamente flaggate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Stesso score, sommato agli </a:t>
            </a:r>
            <a:r>
              <a:rPr lang="it-IT" sz="1600" dirty="0" err="1"/>
              <a:t>edge</a:t>
            </a:r>
            <a:r>
              <a:rPr lang="it-IT" sz="1600" dirty="0"/>
              <a:t> </a:t>
            </a:r>
            <a:r>
              <a:rPr lang="it-IT" sz="1600" dirty="0" err="1"/>
              <a:t>cases</a:t>
            </a: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Metodi:		                     score1      score2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K-Means		-&gt;	   7/25	  9/25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DBSCAN		-&gt;	15/25	17/25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Isolation</a:t>
            </a:r>
            <a:r>
              <a:rPr lang="it-IT" sz="1600" dirty="0"/>
              <a:t> </a:t>
            </a:r>
            <a:r>
              <a:rPr lang="it-IT" sz="1600" dirty="0" err="1"/>
              <a:t>Forest</a:t>
            </a:r>
            <a:r>
              <a:rPr lang="it-IT" sz="1600" dirty="0"/>
              <a:t>	-&gt;	15/25	17/25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NearestNeighbors</a:t>
            </a:r>
            <a:r>
              <a:rPr lang="it-IT" sz="1600" dirty="0"/>
              <a:t>	-&gt;	20/25	22/25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SVM		-&gt;	  6/25	  7/25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KD-Tree		-&gt;	  8/25	10/25</a:t>
            </a:r>
          </a:p>
          <a:p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diverse e non ottime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La sensibilità di ciascun metodo può essere adattata per ritornare un diverso numero di immagini.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FDCA00C-097D-AC5C-2107-B1152953D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1957" y="1121997"/>
            <a:ext cx="4777908" cy="4774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8A8D54C-DA84-069B-B33F-13A4F8C9E204}"/>
              </a:ext>
            </a:extLst>
          </p:cNvPr>
          <p:cNvSpPr txBox="1"/>
          <p:nvPr/>
        </p:nvSpPr>
        <p:spPr>
          <a:xfrm>
            <a:off x="7628258" y="5896590"/>
            <a:ext cx="347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25 </a:t>
            </a:r>
            <a:r>
              <a:rPr lang="it-IT" sz="1200" dirty="0" err="1"/>
              <a:t>outliers</a:t>
            </a:r>
            <a:r>
              <a:rPr lang="it-IT" sz="1200" dirty="0"/>
              <a:t> ritornati dal metodo </a:t>
            </a:r>
            <a:r>
              <a:rPr lang="it-IT" sz="1200" dirty="0" err="1"/>
              <a:t>NearestNeighbors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363668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F3EF2-CCCA-9A3A-B3B1-EF1862296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A04FFB90-B6B5-DC15-C44B-AB5C9317BD25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D8788269-DA01-797F-7481-DB9961EB7E9A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3ADAACED-8DF4-CBD2-2909-5A270C880C74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FEAC19E-CFA8-D0A6-A7B0-A237C38D10F0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9F62E15-DED7-21F2-6F01-B5A7C660E4D2}"/>
              </a:ext>
            </a:extLst>
          </p:cNvPr>
          <p:cNvSpPr txBox="1"/>
          <p:nvPr/>
        </p:nvSpPr>
        <p:spPr>
          <a:xfrm>
            <a:off x="1648707" y="138661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Consenso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4FB83B8-3CE9-ECEA-BFA7-95A8FEE4501F}"/>
              </a:ext>
            </a:extLst>
          </p:cNvPr>
          <p:cNvSpPr txBox="1"/>
          <p:nvPr/>
        </p:nvSpPr>
        <p:spPr>
          <a:xfrm>
            <a:off x="1272770" y="832748"/>
            <a:ext cx="5417279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dei metodi troppo basse per essere usati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Rischio di rimuovere troppe immagini buone supera i benefici di togliere quelle sporche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Metodi di consenso: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Metodi diversi possono commettere errori diversi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Outliers</a:t>
            </a:r>
            <a:r>
              <a:rPr lang="it-IT" sz="1600" dirty="0"/>
              <a:t> trovati da almeno n metodi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Risultato con n=3 sui test da 25 immagini ---&gt;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Metodo non ottimo perché ogni metodo ha la stessa capacità di voto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Consenso pesato maggiore di 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Utilizzando gli score calcolati come stima di efficacia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Calcolo pesi (somma a 1)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it-IT" sz="1600" dirty="0"/>
              <a:t>Risultato test con soglia 0.3 --------------&gt;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E7F55E85-86AB-C829-E108-071FD6012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4391" y="976699"/>
            <a:ext cx="5596033" cy="221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6F56042B-04BE-1694-A0F5-AEA550540A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072169"/>
              </p:ext>
            </p:extLst>
          </p:nvPr>
        </p:nvGraphicFramePr>
        <p:xfrm>
          <a:off x="1231331" y="4624750"/>
          <a:ext cx="5417279" cy="21336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09617">
                  <a:extLst>
                    <a:ext uri="{9D8B030D-6E8A-4147-A177-3AD203B41FA5}">
                      <a16:colId xmlns:a16="http://schemas.microsoft.com/office/drawing/2014/main" val="3254011590"/>
                    </a:ext>
                  </a:extLst>
                </a:gridCol>
                <a:gridCol w="962736">
                  <a:extLst>
                    <a:ext uri="{9D8B030D-6E8A-4147-A177-3AD203B41FA5}">
                      <a16:colId xmlns:a16="http://schemas.microsoft.com/office/drawing/2014/main" val="1863782653"/>
                    </a:ext>
                  </a:extLst>
                </a:gridCol>
                <a:gridCol w="981717">
                  <a:extLst>
                    <a:ext uri="{9D8B030D-6E8A-4147-A177-3AD203B41FA5}">
                      <a16:colId xmlns:a16="http://schemas.microsoft.com/office/drawing/2014/main" val="1610556801"/>
                    </a:ext>
                  </a:extLst>
                </a:gridCol>
                <a:gridCol w="875075">
                  <a:extLst>
                    <a:ext uri="{9D8B030D-6E8A-4147-A177-3AD203B41FA5}">
                      <a16:colId xmlns:a16="http://schemas.microsoft.com/office/drawing/2014/main" val="3418574405"/>
                    </a:ext>
                  </a:extLst>
                </a:gridCol>
                <a:gridCol w="888134">
                  <a:extLst>
                    <a:ext uri="{9D8B030D-6E8A-4147-A177-3AD203B41FA5}">
                      <a16:colId xmlns:a16="http://schemas.microsoft.com/office/drawing/2014/main" val="1994284214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Metodo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Score1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Score2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Peso1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Peso2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3221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K-Means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9/25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0.11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058552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DBSCAN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15/25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4946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 err="1"/>
                        <a:t>Isolation</a:t>
                      </a:r>
                      <a:r>
                        <a:rPr lang="it-IT" sz="1400" dirty="0"/>
                        <a:t> </a:t>
                      </a:r>
                      <a:r>
                        <a:rPr lang="it-IT" sz="1400" dirty="0" err="1"/>
                        <a:t>Forest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15/25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17/25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50205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 err="1"/>
                        <a:t>NearestNeighbors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20/25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0.27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42078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06845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KD-Tree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8/25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10/25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0.12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9793115"/>
                  </a:ext>
                </a:extLst>
              </a:tr>
            </a:tbl>
          </a:graphicData>
        </a:graphic>
      </p:graphicFrame>
      <p:pic>
        <p:nvPicPr>
          <p:cNvPr id="5126" name="Picture 6">
            <a:extLst>
              <a:ext uri="{FF2B5EF4-FFF2-40B4-BE49-F238E27FC236}">
                <a16:creationId xmlns:a16="http://schemas.microsoft.com/office/drawing/2014/main" id="{CD5AA6EF-B7C3-7201-BEBC-1FF5ACE82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909" y="3124940"/>
            <a:ext cx="3695649" cy="3633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45168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2360</TotalTime>
  <Words>1140</Words>
  <Application>Microsoft Office PowerPoint</Application>
  <PresentationFormat>Widescreen</PresentationFormat>
  <Paragraphs>260</Paragraphs>
  <Slides>11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Breganni</dc:creator>
  <cp:lastModifiedBy>Matteo Breganni</cp:lastModifiedBy>
  <cp:revision>1021</cp:revision>
  <dcterms:created xsi:type="dcterms:W3CDTF">2024-12-06T11:55:14Z</dcterms:created>
  <dcterms:modified xsi:type="dcterms:W3CDTF">2025-01-30T23:01:37Z</dcterms:modified>
</cp:coreProperties>
</file>

<file path=docProps/thumbnail.jpeg>
</file>